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3" r:id="rId5"/>
    <p:sldId id="264" r:id="rId6"/>
    <p:sldId id="261" r:id="rId7"/>
    <p:sldId id="270" r:id="rId8"/>
    <p:sldId id="265" r:id="rId9"/>
    <p:sldId id="266" r:id="rId10"/>
    <p:sldId id="267" r:id="rId11"/>
    <p:sldId id="268" r:id="rId12"/>
    <p:sldId id="269" r:id="rId13"/>
    <p:sldId id="262"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13" autoAdjust="0"/>
    <p:restoredTop sz="84192" autoAdjust="0"/>
  </p:normalViewPr>
  <p:slideViewPr>
    <p:cSldViewPr snapToGrid="0">
      <p:cViewPr>
        <p:scale>
          <a:sx n="50" d="100"/>
          <a:sy n="50" d="100"/>
        </p:scale>
        <p:origin x="-1440"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7C16A-969A-4281-8054-19C2A4EBCAA4}" type="datetimeFigureOut">
              <a:rPr lang="en-US" smtClean="0"/>
              <a:pPr/>
              <a:t>10/29/2019</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ADB3F-8DB7-4A79-AFA4-D38B137A8535}" type="slidenum">
              <a:rPr lang="en-US" smtClean="0"/>
              <a:pPr/>
              <a:t>‹N°›</a:t>
            </a:fld>
            <a:endParaRPr lang="en-US"/>
          </a:p>
        </p:txBody>
      </p:sp>
    </p:spTree>
    <p:extLst>
      <p:ext uri="{BB962C8B-B14F-4D97-AF65-F5344CB8AC3E}">
        <p14:creationId xmlns:p14="http://schemas.microsoft.com/office/powerpoint/2010/main" xmlns="" val="198204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6</a:t>
            </a:fld>
            <a:endParaRPr lang="en-US"/>
          </a:p>
        </p:txBody>
      </p:sp>
    </p:spTree>
    <p:extLst>
      <p:ext uri="{BB962C8B-B14F-4D97-AF65-F5344CB8AC3E}">
        <p14:creationId xmlns:p14="http://schemas.microsoft.com/office/powerpoint/2010/main" xmlns="" val="306515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for me the difficult part was to determine in which object class this object should be encoded but with the help of training staff I ended up mastering it.</a:t>
            </a:r>
          </a:p>
          <a:p>
            <a:endParaRPr lang="en-US"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7</a:t>
            </a:fld>
            <a:endParaRPr lang="en-US"/>
          </a:p>
        </p:txBody>
      </p:sp>
    </p:spTree>
    <p:extLst>
      <p:ext uri="{BB962C8B-B14F-4D97-AF65-F5344CB8AC3E}">
        <p14:creationId xmlns:p14="http://schemas.microsoft.com/office/powerpoint/2010/main" xmlns="" val="253288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accent1">
                    <a:lumMod val="75000"/>
                  </a:schemeClr>
                </a:solidFill>
              </a:rPr>
              <a:t>and that is due in my opinion to the huge amount of information received by the UKHO unlike my office but thanks to the training staff again I adapted to their method.</a:t>
            </a:r>
            <a:endParaRPr lang="en-US"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8</a:t>
            </a:fld>
            <a:endParaRPr lang="en-US"/>
          </a:p>
        </p:txBody>
      </p:sp>
    </p:spTree>
    <p:extLst>
      <p:ext uri="{BB962C8B-B14F-4D97-AF65-F5344CB8AC3E}">
        <p14:creationId xmlns:p14="http://schemas.microsoft.com/office/powerpoint/2010/main" xmlns="" val="418931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10</a:t>
            </a:fld>
            <a:endParaRPr lang="en-US"/>
          </a:p>
        </p:txBody>
      </p:sp>
    </p:spTree>
    <p:extLst>
      <p:ext uri="{BB962C8B-B14F-4D97-AF65-F5344CB8AC3E}">
        <p14:creationId xmlns:p14="http://schemas.microsoft.com/office/powerpoint/2010/main" xmlns="" val="137251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95ADB3F-8DB7-4A79-AFA4-D38B137A8535}" type="slidenum">
              <a:rPr lang="en-US" smtClean="0"/>
              <a:pPr/>
              <a:t>11</a:t>
            </a:fld>
            <a:endParaRPr lang="en-US"/>
          </a:p>
        </p:txBody>
      </p:sp>
    </p:spTree>
    <p:extLst>
      <p:ext uri="{BB962C8B-B14F-4D97-AF65-F5344CB8AC3E}">
        <p14:creationId xmlns:p14="http://schemas.microsoft.com/office/powerpoint/2010/main" xmlns="" val="8482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11921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3264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23070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15918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3608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282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24446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2054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334388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9354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6048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97B5-C893-4095-8357-5919F9CF5B2F}" type="datetimeFigureOut">
              <a:rPr lang="en-US" smtClean="0"/>
              <a:pPr/>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A8B4-742B-44F4-91F5-043E26B71D5D}" type="slidenum">
              <a:rPr lang="en-US" smtClean="0"/>
              <a:pPr/>
              <a:t>‹N°›</a:t>
            </a:fld>
            <a:endParaRPr lang="en-US"/>
          </a:p>
        </p:txBody>
      </p:sp>
    </p:spTree>
    <p:extLst>
      <p:ext uri="{BB962C8B-B14F-4D97-AF65-F5344CB8AC3E}">
        <p14:creationId xmlns:p14="http://schemas.microsoft.com/office/powerpoint/2010/main" xmlns="" val="6201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809210"/>
            <a:ext cx="9144000" cy="2387600"/>
          </a:xfrm>
        </p:spPr>
        <p:txBody>
          <a:bodyPr>
            <a:normAutofit fontScale="90000"/>
          </a:bodyPr>
          <a:lstStyle/>
          <a:p>
            <a:pPr>
              <a:lnSpc>
                <a:spcPct val="115000"/>
              </a:lnSpc>
              <a:spcBef>
                <a:spcPts val="600"/>
              </a:spcBef>
              <a:spcAft>
                <a:spcPts val="600"/>
              </a:spcAft>
            </a:pPr>
            <a:r>
              <a:rPr lang="en-US" b="1" u="sng" dirty="0">
                <a:solidFill>
                  <a:schemeClr val="accent1">
                    <a:lumMod val="75000"/>
                  </a:schemeClr>
                </a:solidFill>
                <a:latin typeface="Arial" pitchFamily="34" charset="0"/>
                <a:ea typeface="Calibri" pitchFamily="34" charset="0"/>
                <a:cs typeface="Arial" pitchFamily="34" charset="0"/>
              </a:rPr>
              <a:t>IHO-Nippon Foundation Alumni </a:t>
            </a:r>
            <a:r>
              <a:rPr lang="en-US" b="1" u="sng" dirty="0" smtClean="0">
                <a:solidFill>
                  <a:schemeClr val="accent1">
                    <a:lumMod val="75000"/>
                  </a:schemeClr>
                </a:solidFill>
                <a:latin typeface="Arial" pitchFamily="34" charset="0"/>
                <a:ea typeface="Calibri" pitchFamily="34" charset="0"/>
                <a:cs typeface="Arial" pitchFamily="34" charset="0"/>
              </a:rPr>
              <a:t>Seminar </a:t>
            </a:r>
            <a:br>
              <a:rPr lang="en-US" b="1" u="sng" dirty="0" smtClean="0">
                <a:solidFill>
                  <a:schemeClr val="accent1">
                    <a:lumMod val="75000"/>
                  </a:schemeClr>
                </a:solidFill>
                <a:latin typeface="Arial" pitchFamily="34" charset="0"/>
                <a:ea typeface="Calibri" pitchFamily="34" charset="0"/>
                <a:cs typeface="Arial" pitchFamily="34" charset="0"/>
              </a:rPr>
            </a:br>
            <a:r>
              <a:rPr lang="en-US" b="1" u="sng" dirty="0" smtClean="0">
                <a:solidFill>
                  <a:schemeClr val="accent1">
                    <a:lumMod val="75000"/>
                  </a:schemeClr>
                </a:solidFill>
                <a:latin typeface="Arial" pitchFamily="34" charset="0"/>
                <a:ea typeface="Calibri" pitchFamily="34" charset="0"/>
                <a:cs typeface="Arial" pitchFamily="34" charset="0"/>
              </a:rPr>
              <a:t>Singapore 2019</a:t>
            </a:r>
            <a:endParaRPr lang="en-GB" dirty="0">
              <a:solidFill>
                <a:schemeClr val="accent1">
                  <a:lumMod val="75000"/>
                </a:schemeClr>
              </a:solidFill>
              <a:latin typeface="Arial" pitchFamily="34" charset="0"/>
              <a:ea typeface="Calibri" pitchFamily="34" charset="0"/>
              <a:cs typeface="Arial" pitchFamily="34" charset="0"/>
            </a:endParaRPr>
          </a:p>
        </p:txBody>
      </p:sp>
      <p:sp>
        <p:nvSpPr>
          <p:cNvPr id="3" name="Subtitle 2"/>
          <p:cNvSpPr>
            <a:spLocks noGrp="1"/>
          </p:cNvSpPr>
          <p:nvPr>
            <p:ph type="subTitle" idx="1"/>
          </p:nvPr>
        </p:nvSpPr>
        <p:spPr>
          <a:xfrm>
            <a:off x="190499" y="5049838"/>
            <a:ext cx="10258325" cy="1655762"/>
          </a:xfrm>
        </p:spPr>
        <p:txBody>
          <a:bodyPr>
            <a:normAutofit fontScale="77500" lnSpcReduction="20000"/>
          </a:bodyPr>
          <a:lstStyle/>
          <a:p>
            <a:pPr algn="l"/>
            <a:r>
              <a:rPr lang="en-US" sz="5400" b="1" dirty="0" smtClean="0"/>
              <a:t>Mr. MAHI Abderrahim</a:t>
            </a:r>
          </a:p>
          <a:p>
            <a:pPr algn="l"/>
            <a:r>
              <a:rPr lang="en-US" sz="5400" b="1" dirty="0" smtClean="0"/>
              <a:t>Algerian Naval Forces Hydrographic Office</a:t>
            </a:r>
            <a:endParaRPr lang="en-US" sz="5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352830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1049000" cy="1615386"/>
          </a:xfrm>
        </p:spPr>
        <p:txBody>
          <a:bodyPr>
            <a:normAutofit/>
          </a:bodyPr>
          <a:lstStyle/>
          <a:p>
            <a:pPr marL="0" indent="0" algn="just">
              <a:buNone/>
            </a:pPr>
            <a:r>
              <a:rPr lang="en-US" dirty="0" smtClean="0">
                <a:solidFill>
                  <a:schemeClr val="accent1">
                    <a:lumMod val="75000"/>
                  </a:schemeClr>
                </a:solidFill>
              </a:rPr>
              <a:t>Among </a:t>
            </a:r>
            <a:r>
              <a:rPr lang="en-US" dirty="0">
                <a:solidFill>
                  <a:schemeClr val="accent1">
                    <a:lumMod val="75000"/>
                  </a:schemeClr>
                </a:solidFill>
              </a:rPr>
              <a:t>the most exciting moments of the training were the field trips they were very beneficial in the way we could analyze the actual situation on ground before making changes to the chart</a:t>
            </a:r>
            <a:r>
              <a:rPr lang="en-US" dirty="0" smtClean="0">
                <a:solidFill>
                  <a:schemeClr val="accent1">
                    <a:lumMod val="75000"/>
                  </a:schemeClr>
                </a:solidFill>
              </a:rPr>
              <a:t>.</a:t>
            </a:r>
            <a:endParaRPr lang="en-US" dirty="0">
              <a:solidFill>
                <a:schemeClr val="accent1">
                  <a:lumMod val="7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750" y="3676650"/>
            <a:ext cx="3638550" cy="2833687"/>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19600" y="3676650"/>
            <a:ext cx="3600450" cy="283845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34351" y="3657600"/>
            <a:ext cx="3650454" cy="2838450"/>
          </a:xfrm>
          <a:prstGeom prst="rect">
            <a:avLst/>
          </a:prstGeom>
        </p:spPr>
      </p:pic>
    </p:spTree>
    <p:extLst>
      <p:ext uri="{BB962C8B-B14F-4D97-AF65-F5344CB8AC3E}">
        <p14:creationId xmlns:p14="http://schemas.microsoft.com/office/powerpoint/2010/main" xmlns="" val="65790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err="1">
                <a:solidFill>
                  <a:srgbClr val="0070C0"/>
                </a:solidFill>
                <a:latin typeface="+mn-lt"/>
                <a:ea typeface="+mn-ea"/>
                <a:cs typeface="+mn-cs"/>
              </a:rPr>
              <a:t>My</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career</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path</a:t>
            </a:r>
            <a:r>
              <a:rPr lang="fr-FR" sz="4000" b="1" dirty="0">
                <a:solidFill>
                  <a:srgbClr val="0070C0"/>
                </a:solidFill>
                <a:latin typeface="+mn-lt"/>
                <a:ea typeface="+mn-ea"/>
                <a:cs typeface="+mn-cs"/>
              </a:rPr>
              <a:t> and </a:t>
            </a:r>
            <a:r>
              <a:rPr lang="fr-FR" sz="4000" b="1" dirty="0" err="1">
                <a:solidFill>
                  <a:srgbClr val="0070C0"/>
                </a:solidFill>
                <a:latin typeface="+mn-lt"/>
                <a:ea typeface="+mn-ea"/>
                <a:cs typeface="+mn-cs"/>
              </a:rPr>
              <a:t>projects</a:t>
            </a:r>
            <a:r>
              <a:rPr lang="fr-FR" sz="4000" b="1" dirty="0">
                <a:solidFill>
                  <a:srgbClr val="0070C0"/>
                </a:solidFill>
                <a:latin typeface="+mn-lt"/>
                <a:ea typeface="+mn-ea"/>
                <a:cs typeface="+mn-cs"/>
              </a:rPr>
              <a:t> / </a:t>
            </a:r>
            <a:r>
              <a:rPr lang="fr-FR" sz="4000" b="1" dirty="0" err="1" smtClean="0">
                <a:solidFill>
                  <a:srgbClr val="0070C0"/>
                </a:solidFill>
                <a:latin typeface="+mn-lt"/>
                <a:ea typeface="+mn-ea"/>
                <a:cs typeface="+mn-cs"/>
              </a:rPr>
              <a:t>After</a:t>
            </a:r>
            <a:r>
              <a:rPr lang="fr-FR" sz="4000" b="1" dirty="0" smtClean="0">
                <a:solidFill>
                  <a:srgbClr val="0070C0"/>
                </a:solidFill>
                <a:latin typeface="+mn-lt"/>
                <a:ea typeface="+mn-ea"/>
                <a:cs typeface="+mn-cs"/>
              </a:rPr>
              <a:t> the course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457450"/>
            <a:ext cx="10515600" cy="4012302"/>
          </a:xfrm>
        </p:spPr>
        <p:txBody>
          <a:bodyPr/>
          <a:lstStyle/>
          <a:p>
            <a:pPr marL="0" indent="0" algn="just">
              <a:buNone/>
            </a:pPr>
            <a:r>
              <a:rPr lang="en-US" dirty="0">
                <a:solidFill>
                  <a:schemeClr val="accent1">
                    <a:lumMod val="75000"/>
                  </a:schemeClr>
                </a:solidFill>
              </a:rPr>
              <a:t>After completing the course and returning to work I can honestly say that I have improved several things on our charting process</a:t>
            </a:r>
            <a:r>
              <a:rPr lang="en-US" dirty="0" smtClean="0">
                <a:solidFill>
                  <a:schemeClr val="accent1">
                    <a:lumMod val="75000"/>
                  </a:schemeClr>
                </a:solidFill>
              </a:rPr>
              <a:t>.</a:t>
            </a:r>
          </a:p>
          <a:p>
            <a:pPr marL="0" indent="0" algn="just">
              <a:buNone/>
            </a:pPr>
            <a:endParaRPr lang="en-US" dirty="0">
              <a:solidFill>
                <a:schemeClr val="accent1">
                  <a:lumMod val="75000"/>
                </a:schemeClr>
              </a:solidFill>
            </a:endParaRPr>
          </a:p>
          <a:p>
            <a:pPr marL="0" indent="0" algn="just">
              <a:buNone/>
            </a:pPr>
            <a:r>
              <a:rPr lang="en-US" dirty="0">
                <a:solidFill>
                  <a:schemeClr val="accent1">
                    <a:lumMod val="75000"/>
                  </a:schemeClr>
                </a:solidFill>
              </a:rPr>
              <a:t>Although I work more on paper charts but I don’t miss the opportunity to help and assist in the realization of the electronic charts to improve the production process on one hand, and to regularly manipulate ENC’s to keep the knowledge acquired on the other hand.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179184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err="1">
                <a:solidFill>
                  <a:srgbClr val="0070C0"/>
                </a:solidFill>
                <a:latin typeface="+mn-lt"/>
                <a:ea typeface="+mn-ea"/>
                <a:cs typeface="+mn-cs"/>
              </a:rPr>
              <a:t>My</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career</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path</a:t>
            </a:r>
            <a:r>
              <a:rPr lang="fr-FR" sz="4000" b="1" dirty="0">
                <a:solidFill>
                  <a:srgbClr val="0070C0"/>
                </a:solidFill>
                <a:latin typeface="+mn-lt"/>
                <a:ea typeface="+mn-ea"/>
                <a:cs typeface="+mn-cs"/>
              </a:rPr>
              <a:t> and </a:t>
            </a:r>
            <a:r>
              <a:rPr lang="fr-FR" sz="4000" b="1" dirty="0" err="1">
                <a:solidFill>
                  <a:srgbClr val="0070C0"/>
                </a:solidFill>
                <a:latin typeface="+mn-lt"/>
                <a:ea typeface="+mn-ea"/>
                <a:cs typeface="+mn-cs"/>
              </a:rPr>
              <a:t>projects</a:t>
            </a:r>
            <a:r>
              <a:rPr lang="fr-FR" sz="4000" b="1" dirty="0">
                <a:solidFill>
                  <a:srgbClr val="0070C0"/>
                </a:solidFill>
                <a:latin typeface="+mn-lt"/>
                <a:ea typeface="+mn-ea"/>
                <a:cs typeface="+mn-cs"/>
              </a:rPr>
              <a:t> / </a:t>
            </a:r>
            <a:r>
              <a:rPr lang="fr-FR" sz="4000" b="1" dirty="0" err="1">
                <a:solidFill>
                  <a:srgbClr val="0070C0"/>
                </a:solidFill>
                <a:latin typeface="+mn-lt"/>
                <a:ea typeface="+mn-ea"/>
                <a:cs typeface="+mn-cs"/>
              </a:rPr>
              <a:t>After</a:t>
            </a:r>
            <a:r>
              <a:rPr lang="fr-FR" sz="4000" b="1" dirty="0">
                <a:solidFill>
                  <a:srgbClr val="0070C0"/>
                </a:solidFill>
                <a:latin typeface="+mn-lt"/>
                <a:ea typeface="+mn-ea"/>
                <a:cs typeface="+mn-cs"/>
              </a:rPr>
              <a:t> the course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762250"/>
            <a:ext cx="10515600" cy="3707502"/>
          </a:xfrm>
        </p:spPr>
        <p:txBody>
          <a:bodyPr/>
          <a:lstStyle/>
          <a:p>
            <a:pPr marL="0" indent="0" algn="just">
              <a:buNone/>
            </a:pPr>
            <a:r>
              <a:rPr lang="en-US" dirty="0">
                <a:solidFill>
                  <a:schemeClr val="accent1">
                    <a:lumMod val="75000"/>
                  </a:schemeClr>
                </a:solidFill>
              </a:rPr>
              <a:t>This year i will occupy the position of head of ENC 'section, the big challenge for me will be to review the scheming, make some </a:t>
            </a:r>
            <a:r>
              <a:rPr lang="en-US" dirty="0" smtClean="0">
                <a:solidFill>
                  <a:schemeClr val="accent1">
                    <a:lumMod val="75000"/>
                  </a:schemeClr>
                </a:solidFill>
              </a:rPr>
              <a:t>changes. </a:t>
            </a:r>
            <a:r>
              <a:rPr lang="en-US" dirty="0">
                <a:solidFill>
                  <a:schemeClr val="accent1">
                    <a:lumMod val="75000"/>
                  </a:schemeClr>
                </a:solidFill>
              </a:rPr>
              <a:t>The good thing is that this year </a:t>
            </a:r>
            <a:r>
              <a:rPr lang="en-US" dirty="0" smtClean="0">
                <a:solidFill>
                  <a:schemeClr val="accent1">
                    <a:lumMod val="75000"/>
                  </a:schemeClr>
                </a:solidFill>
              </a:rPr>
              <a:t>hopefully we </a:t>
            </a:r>
            <a:r>
              <a:rPr lang="en-US" dirty="0">
                <a:solidFill>
                  <a:schemeClr val="accent1">
                    <a:lumMod val="75000"/>
                  </a:schemeClr>
                </a:solidFill>
              </a:rPr>
              <a:t>will sign </a:t>
            </a:r>
            <a:r>
              <a:rPr lang="en-US" dirty="0" smtClean="0">
                <a:solidFill>
                  <a:schemeClr val="accent1">
                    <a:lumMod val="75000"/>
                  </a:schemeClr>
                </a:solidFill>
              </a:rPr>
              <a:t>an </a:t>
            </a:r>
            <a:r>
              <a:rPr lang="en-US" dirty="0">
                <a:solidFill>
                  <a:schemeClr val="accent1">
                    <a:lumMod val="75000"/>
                  </a:schemeClr>
                </a:solidFill>
              </a:rPr>
              <a:t>agreement with an ENC Coordinating Center (RENC) which will take our electronic cartography to the next level.</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637679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a:bodyPr>
          <a:lstStyle/>
          <a:p>
            <a:r>
              <a:rPr lang="fr-FR" sz="4000" b="1" dirty="0">
                <a:solidFill>
                  <a:srgbClr val="0070C0"/>
                </a:solidFill>
                <a:latin typeface="+mn-lt"/>
                <a:ea typeface="+mn-ea"/>
                <a:cs typeface="+mn-cs"/>
              </a:rPr>
              <a:t>S</a:t>
            </a:r>
            <a:r>
              <a:rPr lang="fr-FR" sz="4000" b="1" dirty="0" smtClean="0">
                <a:solidFill>
                  <a:srgbClr val="0070C0"/>
                </a:solidFill>
                <a:latin typeface="+mn-lt"/>
                <a:ea typeface="+mn-ea"/>
                <a:cs typeface="+mn-cs"/>
              </a:rPr>
              <a:t>uggestion for the future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609850"/>
            <a:ext cx="10515600" cy="2114550"/>
          </a:xfrm>
        </p:spPr>
        <p:txBody>
          <a:bodyPr>
            <a:normAutofit/>
          </a:bodyPr>
          <a:lstStyle/>
          <a:p>
            <a:pPr marL="0" indent="0" algn="just">
              <a:buNone/>
            </a:pPr>
            <a:r>
              <a:rPr lang="en-US" dirty="0">
                <a:solidFill>
                  <a:schemeClr val="accent1">
                    <a:lumMod val="75000"/>
                  </a:schemeClr>
                </a:solidFill>
              </a:rPr>
              <a:t>The things about this training are so perfect that I </a:t>
            </a:r>
            <a:r>
              <a:rPr lang="en-US" dirty="0" smtClean="0">
                <a:solidFill>
                  <a:schemeClr val="accent1">
                    <a:lumMod val="75000"/>
                  </a:schemeClr>
                </a:solidFill>
              </a:rPr>
              <a:t>couldn’t find any suggestions </a:t>
            </a:r>
            <a:r>
              <a:rPr lang="en-US" dirty="0">
                <a:solidFill>
                  <a:schemeClr val="accent1">
                    <a:lumMod val="75000"/>
                  </a:schemeClr>
                </a:solidFill>
              </a:rPr>
              <a:t>except the </a:t>
            </a:r>
            <a:r>
              <a:rPr lang="en-US" dirty="0" smtClean="0">
                <a:solidFill>
                  <a:schemeClr val="accent1">
                    <a:lumMod val="75000"/>
                  </a:schemeClr>
                </a:solidFill>
              </a:rPr>
              <a:t>planning </a:t>
            </a:r>
            <a:r>
              <a:rPr lang="en-US" dirty="0">
                <a:solidFill>
                  <a:schemeClr val="accent1">
                    <a:lumMod val="75000"/>
                  </a:schemeClr>
                </a:solidFill>
              </a:rPr>
              <a:t>of more seminars like this because it’s a wonderful opportunity to periodically strengthen the </a:t>
            </a:r>
            <a:r>
              <a:rPr lang="en-US" dirty="0" smtClean="0">
                <a:solidFill>
                  <a:schemeClr val="accent1">
                    <a:lumMod val="75000"/>
                  </a:schemeClr>
                </a:solidFill>
              </a:rPr>
              <a:t>IHO-NF </a:t>
            </a:r>
            <a:r>
              <a:rPr lang="en-US" dirty="0">
                <a:solidFill>
                  <a:schemeClr val="accent1">
                    <a:lumMod val="75000"/>
                  </a:schemeClr>
                </a:solidFill>
              </a:rPr>
              <a:t>alumni </a:t>
            </a:r>
            <a:r>
              <a:rPr lang="en-US" dirty="0" smtClean="0">
                <a:solidFill>
                  <a:schemeClr val="accent1">
                    <a:lumMod val="75000"/>
                  </a:schemeClr>
                </a:solidFill>
              </a:rPr>
              <a:t>network.</a:t>
            </a:r>
            <a:endParaRPr lang="en-US" dirty="0">
              <a:solidFill>
                <a:schemeClr val="accent1">
                  <a:lumMod val="75000"/>
                </a:schemeClr>
              </a:solidFill>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815876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66014"/>
            <a:ext cx="10972800" cy="3082236"/>
          </a:xfrm>
        </p:spPr>
        <p:txBody>
          <a:bodyPr>
            <a:noAutofit/>
          </a:bodyPr>
          <a:lstStyle/>
          <a:p>
            <a:pPr marL="0" indent="0" algn="just">
              <a:buNone/>
            </a:pPr>
            <a:r>
              <a:rPr lang="en-US" sz="3200" dirty="0" smtClean="0">
                <a:solidFill>
                  <a:schemeClr val="accent1">
                    <a:lumMod val="75000"/>
                  </a:schemeClr>
                </a:solidFill>
              </a:rPr>
              <a:t>Last but not least, I would like to thank everyone who was involved in the preparation and execution of the project, particularly  the Nippon foundation , the IHO , the UKHO especially our trainers you have all done a wonderful job  , i  hope that this project will be continued for many years and will meet your expectations.</a:t>
            </a:r>
            <a:endParaRPr lang="en-US" sz="3200" dirty="0">
              <a:solidFill>
                <a:schemeClr val="accent1">
                  <a:lumMod val="75000"/>
                </a:scheme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1584831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
        <p:nvSpPr>
          <p:cNvPr id="6" name="Rectangle 5"/>
          <p:cNvSpPr/>
          <p:nvPr/>
        </p:nvSpPr>
        <p:spPr>
          <a:xfrm>
            <a:off x="407252" y="1805285"/>
            <a:ext cx="11299696" cy="923330"/>
          </a:xfrm>
          <a:prstGeom prst="rect">
            <a:avLst/>
          </a:prstGeom>
          <a:noFill/>
        </p:spPr>
        <p:txBody>
          <a:bodyPr wrap="none" lIns="91440" tIns="45720" rIns="91440" bIns="45720">
            <a:spAutoFit/>
          </a:bodyPr>
          <a:lstStyle/>
          <a:p>
            <a:pPr algn="ctr"/>
            <a:r>
              <a:rPr lang="fr-FR" sz="5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THANK YOU FOR YOUR ATTENTION</a:t>
            </a:r>
            <a:endParaRPr lang="fr-FR"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pic>
        <p:nvPicPr>
          <p:cNvPr id="10" name="Image 9" descr="IMG_0054.jpg"/>
          <p:cNvPicPr>
            <a:picLocks noChangeAspect="1"/>
          </p:cNvPicPr>
          <p:nvPr/>
        </p:nvPicPr>
        <p:blipFill>
          <a:blip r:embed="rId4"/>
          <a:stretch>
            <a:fillRect/>
          </a:stretch>
        </p:blipFill>
        <p:spPr>
          <a:xfrm>
            <a:off x="1924050" y="2686050"/>
            <a:ext cx="8267700" cy="3924300"/>
          </a:xfrm>
          <a:prstGeom prst="rect">
            <a:avLst/>
          </a:prstGeom>
        </p:spPr>
      </p:pic>
    </p:spTree>
    <p:extLst>
      <p:ext uri="{BB962C8B-B14F-4D97-AF65-F5344CB8AC3E}">
        <p14:creationId xmlns:p14="http://schemas.microsoft.com/office/powerpoint/2010/main" xmlns="" val="158483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smtClean="0">
                <a:solidFill>
                  <a:srgbClr val="0070C0"/>
                </a:solidFill>
                <a:latin typeface="+mn-lt"/>
                <a:ea typeface="+mn-ea"/>
                <a:cs typeface="+mn-cs"/>
              </a:rPr>
              <a:t>Self introduction</a:t>
            </a:r>
            <a:endParaRPr lang="en-US" sz="4000" b="1" dirty="0">
              <a:solidFill>
                <a:srgbClr val="0070C0"/>
              </a:solidFill>
              <a:latin typeface="+mn-lt"/>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xmlns="" val="188723293"/>
              </p:ext>
            </p:extLst>
          </p:nvPr>
        </p:nvGraphicFramePr>
        <p:xfrm>
          <a:off x="819150" y="1925412"/>
          <a:ext cx="8515350" cy="4523070"/>
        </p:xfrm>
        <a:graphic>
          <a:graphicData uri="http://schemas.openxmlformats.org/drawingml/2006/table">
            <a:tbl>
              <a:tblPr firstRow="1" bandRow="1">
                <a:tableStyleId>{22838BEF-8BB2-4498-84A7-C5851F593DF1}</a:tableStyleId>
              </a:tblPr>
              <a:tblGrid>
                <a:gridCol w="3282549"/>
                <a:gridCol w="5232801"/>
              </a:tblGrid>
              <a:tr h="698768">
                <a:tc>
                  <a:txBody>
                    <a:bodyPr/>
                    <a:lstStyle/>
                    <a:p>
                      <a:pPr algn="l"/>
                      <a:r>
                        <a:rPr lang="en-US" sz="2400" dirty="0" smtClean="0"/>
                        <a:t>Name </a:t>
                      </a:r>
                      <a:endParaRPr lang="en-US" sz="2400" dirty="0"/>
                    </a:p>
                  </a:txBody>
                  <a:tcPr/>
                </a:tc>
                <a:tc>
                  <a:txBody>
                    <a:bodyPr/>
                    <a:lstStyle/>
                    <a:p>
                      <a:pPr algn="l"/>
                      <a:r>
                        <a:rPr lang="en-US" sz="2400" dirty="0" smtClean="0"/>
                        <a:t>MAHI Abderrahim</a:t>
                      </a:r>
                      <a:endParaRPr lang="en-US" sz="2400" dirty="0"/>
                    </a:p>
                  </a:txBody>
                  <a:tcPr/>
                </a:tc>
              </a:tr>
              <a:tr h="684111">
                <a:tc>
                  <a:txBody>
                    <a:bodyPr/>
                    <a:lstStyle/>
                    <a:p>
                      <a:pPr algn="l"/>
                      <a:r>
                        <a:rPr lang="en-US" sz="2400" dirty="0" smtClean="0"/>
                        <a:t>Alumni year</a:t>
                      </a:r>
                      <a:endParaRPr lang="en-US" sz="2400" dirty="0"/>
                    </a:p>
                  </a:txBody>
                  <a:tcPr/>
                </a:tc>
                <a:tc>
                  <a:txBody>
                    <a:bodyPr/>
                    <a:lstStyle/>
                    <a:p>
                      <a:pPr algn="l"/>
                      <a:r>
                        <a:rPr lang="en-US" sz="2400" dirty="0" smtClean="0"/>
                        <a:t>2017</a:t>
                      </a:r>
                      <a:endParaRPr lang="en-US" dirty="0"/>
                    </a:p>
                  </a:txBody>
                  <a:tcPr/>
                </a:tc>
              </a:tr>
              <a:tr h="615699">
                <a:tc>
                  <a:txBody>
                    <a:bodyPr/>
                    <a:lstStyle/>
                    <a:p>
                      <a:pPr algn="l"/>
                      <a:r>
                        <a:rPr lang="en-US" sz="2400" dirty="0" smtClean="0"/>
                        <a:t>Country</a:t>
                      </a:r>
                      <a:endParaRPr lang="en-US" sz="2400" dirty="0"/>
                    </a:p>
                  </a:txBody>
                  <a:tcPr/>
                </a:tc>
                <a:tc>
                  <a:txBody>
                    <a:bodyPr/>
                    <a:lstStyle/>
                    <a:p>
                      <a:pPr algn="l"/>
                      <a:r>
                        <a:rPr lang="en-US" sz="2400" dirty="0" smtClean="0"/>
                        <a:t>ALGERIA</a:t>
                      </a:r>
                      <a:endParaRPr lang="en-US" dirty="0"/>
                    </a:p>
                  </a:txBody>
                  <a:tcPr/>
                </a:tc>
              </a:tr>
              <a:tr h="895660">
                <a:tc>
                  <a:txBody>
                    <a:bodyPr/>
                    <a:lstStyle/>
                    <a:p>
                      <a:pPr algn="l"/>
                      <a:r>
                        <a:rPr lang="en-US" sz="2400" dirty="0" smtClean="0"/>
                        <a:t>Organization</a:t>
                      </a:r>
                      <a:endParaRPr lang="en-US" sz="2400" dirty="0"/>
                    </a:p>
                  </a:txBody>
                  <a:tcPr/>
                </a:tc>
                <a:tc>
                  <a:txBody>
                    <a:bodyPr/>
                    <a:lstStyle/>
                    <a:p>
                      <a:pPr algn="l"/>
                      <a:r>
                        <a:rPr lang="en-US" sz="2400" b="1" dirty="0" smtClean="0"/>
                        <a:t>NAVAL FORCES HYDROGRAPHIC OFFICE</a:t>
                      </a:r>
                      <a:endParaRPr lang="en-US" sz="2400" b="1" dirty="0"/>
                    </a:p>
                  </a:txBody>
                  <a:tcPr/>
                </a:tc>
              </a:tr>
              <a:tr h="844094">
                <a:tc>
                  <a:txBody>
                    <a:bodyPr/>
                    <a:lstStyle/>
                    <a:p>
                      <a:pPr algn="l"/>
                      <a:r>
                        <a:rPr lang="en-US" sz="2400" dirty="0" smtClean="0"/>
                        <a:t>Position/Job title</a:t>
                      </a:r>
                      <a:endParaRPr lang="en-US" sz="2400" dirty="0"/>
                    </a:p>
                  </a:txBody>
                  <a:tcPr/>
                </a:tc>
                <a:tc>
                  <a:txBody>
                    <a:bodyPr/>
                    <a:lstStyle/>
                    <a:p>
                      <a:pPr algn="l"/>
                      <a:r>
                        <a:rPr lang="en-US" sz="2400" dirty="0" smtClean="0"/>
                        <a:t>NAUTICAL CARTOGRAPHER</a:t>
                      </a:r>
                      <a:endParaRPr lang="en-US" sz="2400" dirty="0"/>
                    </a:p>
                  </a:txBody>
                  <a:tcPr/>
                </a:tc>
              </a:tr>
              <a:tr h="784738">
                <a:tc>
                  <a:txBody>
                    <a:bodyPr/>
                    <a:lstStyle/>
                    <a:p>
                      <a:pPr algn="l"/>
                      <a:r>
                        <a:rPr lang="en-US" sz="2400" dirty="0" smtClean="0"/>
                        <a:t>Current job description</a:t>
                      </a:r>
                      <a:endParaRPr lang="en-US" sz="2400" dirty="0"/>
                    </a:p>
                  </a:txBody>
                  <a:tcPr/>
                </a:tc>
                <a:tc>
                  <a:txBody>
                    <a:bodyPr/>
                    <a:lstStyle/>
                    <a:p>
                      <a:pPr algn="l"/>
                      <a:r>
                        <a:rPr lang="en-US" sz="2400" dirty="0" smtClean="0"/>
                        <a:t>PAPER CHART PRODUCTION</a:t>
                      </a:r>
                      <a:endParaRPr lang="en-US" sz="2400" dirty="0"/>
                    </a:p>
                  </a:txBody>
                  <a:tcPr/>
                </a:tc>
              </a:tr>
            </a:tbl>
          </a:graphicData>
        </a:graphic>
      </p:graphicFrame>
      <p:pic>
        <p:nvPicPr>
          <p:cNvPr id="3" name="Imag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16694" y="3571553"/>
            <a:ext cx="2421128" cy="2810197"/>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616694" y="2003909"/>
            <a:ext cx="2421128" cy="1567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626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en-US" sz="4000" b="1" dirty="0" smtClean="0">
                <a:solidFill>
                  <a:srgbClr val="0070C0"/>
                </a:solidFill>
                <a:latin typeface="+mn-lt"/>
                <a:ea typeface="+mn-ea"/>
                <a:cs typeface="+mn-cs"/>
              </a:rPr>
              <a:t>My career path and projects / Before the course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2177360"/>
          </a:xfrm>
        </p:spPr>
        <p:txBody>
          <a:bodyPr/>
          <a:lstStyle/>
          <a:p>
            <a:pPr algn="just"/>
            <a:r>
              <a:rPr lang="en-US" dirty="0" smtClean="0">
                <a:solidFill>
                  <a:schemeClr val="accent1">
                    <a:lumMod val="75000"/>
                  </a:schemeClr>
                </a:solidFill>
              </a:rPr>
              <a:t>As </a:t>
            </a:r>
            <a:r>
              <a:rPr lang="en-US" dirty="0">
                <a:solidFill>
                  <a:schemeClr val="accent1">
                    <a:lumMod val="75000"/>
                  </a:schemeClr>
                </a:solidFill>
              </a:rPr>
              <a:t>a geodesy engineer, my role in the hydrographic </a:t>
            </a:r>
            <a:r>
              <a:rPr lang="en-US" dirty="0" smtClean="0">
                <a:solidFill>
                  <a:schemeClr val="accent1">
                    <a:lumMod val="75000"/>
                  </a:schemeClr>
                </a:solidFill>
              </a:rPr>
              <a:t>office, </a:t>
            </a:r>
            <a:r>
              <a:rPr lang="en-US" dirty="0">
                <a:solidFill>
                  <a:schemeClr val="accent1">
                    <a:lumMod val="75000"/>
                  </a:schemeClr>
                </a:solidFill>
              </a:rPr>
              <a:t>before the course, was to ensure some initial phases </a:t>
            </a:r>
            <a:r>
              <a:rPr lang="en-US" dirty="0" smtClean="0">
                <a:solidFill>
                  <a:schemeClr val="accent1">
                    <a:lumMod val="75000"/>
                  </a:schemeClr>
                </a:solidFill>
              </a:rPr>
              <a:t>of the </a:t>
            </a:r>
            <a:r>
              <a:rPr lang="en-US" dirty="0">
                <a:solidFill>
                  <a:schemeClr val="accent1">
                    <a:lumMod val="75000"/>
                  </a:schemeClr>
                </a:solidFill>
              </a:rPr>
              <a:t>chart production, including preparation and </a:t>
            </a:r>
            <a:r>
              <a:rPr lang="en-US" dirty="0" smtClean="0">
                <a:solidFill>
                  <a:schemeClr val="accent1">
                    <a:lumMod val="75000"/>
                  </a:schemeClr>
                </a:solidFill>
              </a:rPr>
              <a:t>carrying out topographic </a:t>
            </a:r>
            <a:r>
              <a:rPr lang="en-US" dirty="0">
                <a:solidFill>
                  <a:schemeClr val="accent1">
                    <a:lumMod val="75000"/>
                  </a:schemeClr>
                </a:solidFill>
              </a:rPr>
              <a:t>surveys, and </a:t>
            </a:r>
            <a:r>
              <a:rPr lang="en-US" dirty="0" smtClean="0">
                <a:solidFill>
                  <a:schemeClr val="accent1">
                    <a:lumMod val="75000"/>
                  </a:schemeClr>
                </a:solidFill>
              </a:rPr>
              <a:t>to deal with all </a:t>
            </a:r>
            <a:r>
              <a:rPr lang="en-US" dirty="0">
                <a:solidFill>
                  <a:schemeClr val="accent1">
                    <a:lumMod val="75000"/>
                  </a:schemeClr>
                </a:solidFill>
              </a:rPr>
              <a:t>aspects that have a relationship with geodesy as </a:t>
            </a:r>
            <a:r>
              <a:rPr lang="en-US" dirty="0" smtClean="0">
                <a:solidFill>
                  <a:schemeClr val="accent1">
                    <a:lumMod val="75000"/>
                  </a:schemeClr>
                </a:solidFill>
              </a:rPr>
              <a:t>geodetic </a:t>
            </a:r>
            <a:r>
              <a:rPr lang="en-US" dirty="0">
                <a:solidFill>
                  <a:schemeClr val="accent1">
                    <a:lumMod val="75000"/>
                  </a:schemeClr>
                </a:solidFill>
              </a:rPr>
              <a:t>systems and projections…ext,</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79331" y="4314826"/>
            <a:ext cx="2826544" cy="238124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40881" y="4295776"/>
            <a:ext cx="2838450" cy="2381249"/>
          </a:xfrm>
          <a:prstGeom prst="rect">
            <a:avLst/>
          </a:prstGeom>
        </p:spPr>
      </p:pic>
    </p:spTree>
    <p:extLst>
      <p:ext uri="{BB962C8B-B14F-4D97-AF65-F5344CB8AC3E}">
        <p14:creationId xmlns:p14="http://schemas.microsoft.com/office/powerpoint/2010/main" xmlns="" val="392352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a:bodyPr>
          <a:lstStyle/>
          <a:p>
            <a:r>
              <a:rPr lang="fr-FR" sz="4000" b="1" dirty="0" err="1" smtClean="0">
                <a:solidFill>
                  <a:srgbClr val="0070C0"/>
                </a:solidFill>
                <a:latin typeface="+mn-lt"/>
                <a:ea typeface="+mn-ea"/>
                <a:cs typeface="+mn-cs"/>
              </a:rPr>
              <a:t>My</a:t>
            </a:r>
            <a:r>
              <a:rPr lang="fr-FR" sz="4000" b="1" dirty="0" smtClean="0">
                <a:solidFill>
                  <a:srgbClr val="0070C0"/>
                </a:solidFill>
                <a:latin typeface="+mn-lt"/>
                <a:ea typeface="+mn-ea"/>
                <a:cs typeface="+mn-cs"/>
              </a:rPr>
              <a:t> </a:t>
            </a:r>
            <a:r>
              <a:rPr lang="fr-FR" sz="4000" b="1" dirty="0" err="1">
                <a:solidFill>
                  <a:srgbClr val="0070C0"/>
                </a:solidFill>
                <a:latin typeface="+mn-lt"/>
                <a:ea typeface="+mn-ea"/>
                <a:cs typeface="+mn-cs"/>
              </a:rPr>
              <a:t>career</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path</a:t>
            </a:r>
            <a:r>
              <a:rPr lang="fr-FR" sz="4000" b="1" dirty="0">
                <a:solidFill>
                  <a:srgbClr val="0070C0"/>
                </a:solidFill>
                <a:latin typeface="+mn-lt"/>
                <a:ea typeface="+mn-ea"/>
                <a:cs typeface="+mn-cs"/>
              </a:rPr>
              <a:t> and </a:t>
            </a:r>
            <a:r>
              <a:rPr lang="fr-FR" sz="4000" b="1" dirty="0" err="1">
                <a:solidFill>
                  <a:srgbClr val="0070C0"/>
                </a:solidFill>
                <a:latin typeface="+mn-lt"/>
                <a:ea typeface="+mn-ea"/>
                <a:cs typeface="+mn-cs"/>
              </a:rPr>
              <a:t>projects</a:t>
            </a:r>
            <a:r>
              <a:rPr lang="fr-FR" sz="4000" b="1" dirty="0">
                <a:solidFill>
                  <a:srgbClr val="0070C0"/>
                </a:solidFill>
                <a:latin typeface="+mn-lt"/>
                <a:ea typeface="+mn-ea"/>
                <a:cs typeface="+mn-cs"/>
              </a:rPr>
              <a:t> / </a:t>
            </a:r>
            <a:r>
              <a:rPr lang="en-US" sz="4000" b="1" dirty="0">
                <a:solidFill>
                  <a:srgbClr val="0070C0"/>
                </a:solidFill>
                <a:latin typeface="+mn-lt"/>
                <a:ea typeface="+mn-ea"/>
                <a:cs typeface="+mn-cs"/>
              </a:rPr>
              <a:t>Before the course</a:t>
            </a:r>
          </a:p>
        </p:txBody>
      </p:sp>
      <p:sp>
        <p:nvSpPr>
          <p:cNvPr id="3" name="Content Placeholder 2"/>
          <p:cNvSpPr>
            <a:spLocks noGrp="1"/>
          </p:cNvSpPr>
          <p:nvPr>
            <p:ph idx="1"/>
          </p:nvPr>
        </p:nvSpPr>
        <p:spPr>
          <a:xfrm>
            <a:off x="838200" y="1638300"/>
            <a:ext cx="6248400" cy="4831452"/>
          </a:xfrm>
        </p:spPr>
        <p:txBody>
          <a:bodyPr>
            <a:normAutofit lnSpcReduction="10000"/>
          </a:bodyPr>
          <a:lstStyle/>
          <a:p>
            <a:pPr marL="0" indent="0" algn="just">
              <a:buNone/>
            </a:pPr>
            <a:endParaRPr lang="en-US" dirty="0" smtClean="0"/>
          </a:p>
          <a:p>
            <a:pPr marL="0" indent="0" algn="just">
              <a:buNone/>
            </a:pPr>
            <a:r>
              <a:rPr lang="en-US" dirty="0" smtClean="0">
                <a:solidFill>
                  <a:schemeClr val="accent1">
                    <a:lumMod val="75000"/>
                  </a:schemeClr>
                </a:solidFill>
              </a:rPr>
              <a:t>However </a:t>
            </a:r>
            <a:r>
              <a:rPr lang="en-US" dirty="0">
                <a:solidFill>
                  <a:schemeClr val="accent1">
                    <a:lumMod val="75000"/>
                  </a:schemeClr>
                </a:solidFill>
              </a:rPr>
              <a:t>the fact of working in an office dedicated to </a:t>
            </a:r>
            <a:r>
              <a:rPr lang="en-US" dirty="0" smtClean="0">
                <a:solidFill>
                  <a:schemeClr val="accent1">
                    <a:lumMod val="75000"/>
                  </a:schemeClr>
                </a:solidFill>
              </a:rPr>
              <a:t>nautical cartography </a:t>
            </a:r>
            <a:r>
              <a:rPr lang="en-US" dirty="0">
                <a:solidFill>
                  <a:schemeClr val="accent1">
                    <a:lumMod val="75000"/>
                  </a:schemeClr>
                </a:solidFill>
              </a:rPr>
              <a:t>with cartographers allowed me to gain a basic knowledge on both ENCs and paper charts</a:t>
            </a:r>
            <a:r>
              <a:rPr lang="en-US" dirty="0" smtClean="0">
                <a:solidFill>
                  <a:schemeClr val="accent1">
                    <a:lumMod val="75000"/>
                  </a:schemeClr>
                </a:solidFill>
              </a:rPr>
              <a:t>.</a:t>
            </a:r>
          </a:p>
          <a:p>
            <a:pPr marL="0" indent="0" algn="just">
              <a:buNone/>
            </a:pPr>
            <a:r>
              <a:rPr lang="en-US" dirty="0" smtClean="0">
                <a:solidFill>
                  <a:schemeClr val="accent1">
                    <a:lumMod val="75000"/>
                  </a:schemeClr>
                </a:solidFill>
              </a:rPr>
              <a:t>Honestly </a:t>
            </a:r>
            <a:r>
              <a:rPr lang="en-US" dirty="0">
                <a:solidFill>
                  <a:schemeClr val="accent1">
                    <a:lumMod val="75000"/>
                  </a:schemeClr>
                </a:solidFill>
              </a:rPr>
              <a:t>the lack of qualified staff in marine cartography in general and precisely in ENCs was always an obstacle against the development of the production </a:t>
            </a:r>
            <a:r>
              <a:rPr lang="en-US" dirty="0" smtClean="0">
                <a:solidFill>
                  <a:schemeClr val="accent1">
                    <a:lumMod val="75000"/>
                  </a:schemeClr>
                </a:solidFill>
              </a:rPr>
              <a:t>especially with a coast of more than 1400 km.</a:t>
            </a:r>
            <a:endParaRPr lang="en-US" dirty="0">
              <a:solidFill>
                <a:schemeClr val="accent1">
                  <a:lumMod val="75000"/>
                </a:schemeClr>
              </a:solidFill>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5444" y="3425825"/>
            <a:ext cx="5067300" cy="372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435468" y="1985486"/>
            <a:ext cx="4667250" cy="400110"/>
          </a:xfrm>
          <a:prstGeom prst="rect">
            <a:avLst/>
          </a:prstGeom>
        </p:spPr>
        <p:txBody>
          <a:bodyPr wrap="square">
            <a:spAutoFit/>
          </a:bodyPr>
          <a:lstStyle/>
          <a:p>
            <a:pPr algn="ctr"/>
            <a:r>
              <a:rPr lang="en-US" sz="2000" b="1" dirty="0" smtClean="0">
                <a:solidFill>
                  <a:schemeClr val="accent1">
                    <a:lumMod val="75000"/>
                  </a:schemeClr>
                </a:solidFill>
              </a:rPr>
              <a:t>NAVAL FORCES HYDROGRAPHIC OFFICE</a:t>
            </a:r>
            <a:endParaRPr lang="en-US" sz="2000" b="1" dirty="0">
              <a:solidFill>
                <a:schemeClr val="accent1">
                  <a:lumMod val="75000"/>
                </a:schemeClr>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29331" y="2440503"/>
            <a:ext cx="1279525"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555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43578"/>
            <a:ext cx="10515600" cy="646814"/>
          </a:xfrm>
        </p:spPr>
        <p:txBody>
          <a:bodyPr>
            <a:normAutofit fontScale="90000"/>
          </a:bodyPr>
          <a:lstStyle/>
          <a:p>
            <a:r>
              <a:rPr lang="fr-FR" dirty="0" smtClean="0"/>
              <a:t> </a:t>
            </a:r>
            <a:r>
              <a:rPr lang="fr-FR" sz="4000" b="1" dirty="0" err="1">
                <a:solidFill>
                  <a:srgbClr val="0070C0"/>
                </a:solidFill>
                <a:latin typeface="+mn-lt"/>
                <a:ea typeface="+mn-ea"/>
                <a:cs typeface="+mn-cs"/>
              </a:rPr>
              <a:t>My</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career</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path</a:t>
            </a:r>
            <a:r>
              <a:rPr lang="fr-FR" sz="4000" b="1" dirty="0">
                <a:solidFill>
                  <a:srgbClr val="0070C0"/>
                </a:solidFill>
                <a:latin typeface="+mn-lt"/>
                <a:ea typeface="+mn-ea"/>
                <a:cs typeface="+mn-cs"/>
              </a:rPr>
              <a:t> and </a:t>
            </a:r>
            <a:r>
              <a:rPr lang="fr-FR" sz="4000" b="1" dirty="0" err="1">
                <a:solidFill>
                  <a:srgbClr val="0070C0"/>
                </a:solidFill>
                <a:latin typeface="+mn-lt"/>
                <a:ea typeface="+mn-ea"/>
                <a:cs typeface="+mn-cs"/>
              </a:rPr>
              <a:t>projects</a:t>
            </a:r>
            <a:r>
              <a:rPr lang="fr-FR" sz="4000" b="1" dirty="0">
                <a:solidFill>
                  <a:srgbClr val="0070C0"/>
                </a:solidFill>
                <a:latin typeface="+mn-lt"/>
                <a:ea typeface="+mn-ea"/>
                <a:cs typeface="+mn-cs"/>
              </a:rPr>
              <a:t> / </a:t>
            </a:r>
            <a:r>
              <a:rPr lang="en-US" sz="4000" b="1" dirty="0">
                <a:solidFill>
                  <a:srgbClr val="0070C0"/>
                </a:solidFill>
                <a:latin typeface="+mn-lt"/>
                <a:ea typeface="+mn-ea"/>
                <a:cs typeface="+mn-cs"/>
              </a:rPr>
              <a:t>Before the course</a:t>
            </a:r>
          </a:p>
        </p:txBody>
      </p:sp>
      <p:sp>
        <p:nvSpPr>
          <p:cNvPr id="3" name="Content Placeholder 2"/>
          <p:cNvSpPr>
            <a:spLocks noGrp="1"/>
          </p:cNvSpPr>
          <p:nvPr>
            <p:ph idx="1"/>
          </p:nvPr>
        </p:nvSpPr>
        <p:spPr>
          <a:xfrm>
            <a:off x="838200" y="2118414"/>
            <a:ext cx="10515600" cy="4351338"/>
          </a:xfrm>
        </p:spPr>
        <p:txBody>
          <a:bodyPr/>
          <a:lstStyle/>
          <a:p>
            <a:pPr marL="0" indent="0" algn="just">
              <a:buNone/>
            </a:pPr>
            <a:r>
              <a:rPr lang="en-US" dirty="0" smtClean="0">
                <a:solidFill>
                  <a:schemeClr val="accent1">
                    <a:lumMod val="75000"/>
                  </a:schemeClr>
                </a:solidFill>
              </a:rPr>
              <a:t>That's </a:t>
            </a:r>
            <a:r>
              <a:rPr lang="en-US" dirty="0">
                <a:solidFill>
                  <a:schemeClr val="accent1">
                    <a:lumMod val="75000"/>
                  </a:schemeClr>
                </a:solidFill>
              </a:rPr>
              <a:t>why this course was for me a golden opportunity to, first, help my </a:t>
            </a:r>
            <a:r>
              <a:rPr lang="en-US" dirty="0" smtClean="0">
                <a:solidFill>
                  <a:schemeClr val="accent1">
                    <a:lumMod val="75000"/>
                  </a:schemeClr>
                </a:solidFill>
              </a:rPr>
              <a:t>office </a:t>
            </a:r>
            <a:r>
              <a:rPr lang="en-US" dirty="0">
                <a:solidFill>
                  <a:schemeClr val="accent1">
                    <a:lumMod val="75000"/>
                  </a:schemeClr>
                </a:solidFill>
              </a:rPr>
              <a:t>to produce more and with a better quality, and secondly the beautiful stories that my friend never stopped telling gave me a lot of enthusiasm to be able to live the same </a:t>
            </a:r>
            <a:r>
              <a:rPr lang="en-US" dirty="0" smtClean="0">
                <a:solidFill>
                  <a:schemeClr val="accent1">
                    <a:lumMod val="75000"/>
                  </a:schemeClr>
                </a:solidFill>
              </a:rPr>
              <a:t>experience</a:t>
            </a:r>
          </a:p>
          <a:p>
            <a:pPr marL="0" indent="0" algn="just">
              <a:buNone/>
            </a:pPr>
            <a:endParaRPr lang="en-US" dirty="0">
              <a:solidFill>
                <a:schemeClr val="accent1">
                  <a:lumMod val="75000"/>
                </a:schemeClr>
              </a:solidFill>
            </a:endParaRPr>
          </a:p>
          <a:p>
            <a:pPr marL="0" indent="0" algn="just">
              <a:buNone/>
            </a:pPr>
            <a:r>
              <a:rPr lang="en-US" dirty="0">
                <a:solidFill>
                  <a:schemeClr val="accent1">
                    <a:lumMod val="75000"/>
                  </a:schemeClr>
                </a:solidFill>
              </a:rPr>
              <a:t>My selection for the course changed my professional life not only because I started to be involved in the last stages of nautical chart production but also because it gave me a general idea about this field on an international level.</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392817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5257799" cy="4351338"/>
          </a:xfrm>
        </p:spPr>
        <p:txBody>
          <a:bodyPr>
            <a:normAutofit/>
          </a:bodyPr>
          <a:lstStyle/>
          <a:p>
            <a:pPr marL="0" indent="0" algn="just">
              <a:buNone/>
            </a:pPr>
            <a:r>
              <a:rPr lang="en-US" dirty="0" smtClean="0">
                <a:solidFill>
                  <a:schemeClr val="accent1">
                    <a:lumMod val="75000"/>
                  </a:schemeClr>
                </a:solidFill>
              </a:rPr>
              <a:t>I'm </a:t>
            </a:r>
            <a:r>
              <a:rPr lang="en-US" dirty="0">
                <a:solidFill>
                  <a:schemeClr val="accent1">
                    <a:lumMod val="75000"/>
                  </a:schemeClr>
                </a:solidFill>
              </a:rPr>
              <a:t>not going to spend a lot of time talking about the course program because you already know it, but I'm going to talk </a:t>
            </a:r>
            <a:r>
              <a:rPr lang="en-US" dirty="0" smtClean="0">
                <a:solidFill>
                  <a:schemeClr val="accent1">
                    <a:lumMod val="75000"/>
                  </a:schemeClr>
                </a:solidFill>
              </a:rPr>
              <a:t>briefly about </a:t>
            </a:r>
            <a:r>
              <a:rPr lang="en-US" dirty="0">
                <a:solidFill>
                  <a:schemeClr val="accent1">
                    <a:lumMod val="75000"/>
                  </a:schemeClr>
                </a:solidFill>
              </a:rPr>
              <a:t>its influence on me</a:t>
            </a:r>
            <a:r>
              <a:rPr lang="en-US" dirty="0" smtClean="0">
                <a:solidFill>
                  <a:schemeClr val="accent1">
                    <a:lumMod val="75000"/>
                  </a:schemeClr>
                </a:solidFill>
              </a:rPr>
              <a:t>.</a:t>
            </a:r>
            <a:endParaRPr lang="en-US" dirty="0">
              <a:solidFill>
                <a:schemeClr val="accent1">
                  <a:lumMod val="75000"/>
                </a:schemeClr>
              </a:solidFill>
            </a:endParaRPr>
          </a:p>
          <a:p>
            <a:pPr marL="0" indent="0" algn="just">
              <a:buNone/>
            </a:pPr>
            <a:r>
              <a:rPr lang="en-US" dirty="0">
                <a:solidFill>
                  <a:schemeClr val="accent1">
                    <a:lumMod val="75000"/>
                  </a:schemeClr>
                </a:solidFill>
              </a:rPr>
              <a:t>In the pre-learning and foundation modules we started </a:t>
            </a:r>
            <a:r>
              <a:rPr lang="en-US" dirty="0" smtClean="0">
                <a:solidFill>
                  <a:schemeClr val="accent1">
                    <a:lumMod val="75000"/>
                  </a:schemeClr>
                </a:solidFill>
              </a:rPr>
              <a:t>with basics that </a:t>
            </a:r>
            <a:r>
              <a:rPr lang="en-US" dirty="0">
                <a:solidFill>
                  <a:schemeClr val="accent1">
                    <a:lumMod val="75000"/>
                  </a:schemeClr>
                </a:solidFill>
              </a:rPr>
              <a:t>the majority of students had in </a:t>
            </a:r>
            <a:r>
              <a:rPr lang="en-US" dirty="0" smtClean="0">
                <a:solidFill>
                  <a:schemeClr val="accent1">
                    <a:lumMod val="75000"/>
                  </a:schemeClr>
                </a:solidFill>
              </a:rPr>
              <a:t>common</a:t>
            </a:r>
            <a:endParaRPr lang="en-US" dirty="0">
              <a:solidFill>
                <a:schemeClr val="accent1">
                  <a:lumMod val="75000"/>
                </a:schemeClr>
              </a:solidFill>
            </a:endParaRP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42536" y="1905000"/>
            <a:ext cx="5212558" cy="4610100"/>
          </a:xfrm>
          <a:prstGeom prst="rect">
            <a:avLst/>
          </a:prstGeom>
        </p:spPr>
      </p:pic>
    </p:spTree>
    <p:extLst>
      <p:ext uri="{BB962C8B-B14F-4D97-AF65-F5344CB8AC3E}">
        <p14:creationId xmlns:p14="http://schemas.microsoft.com/office/powerpoint/2010/main" xmlns="" val="387238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5257799" cy="4351338"/>
          </a:xfrm>
        </p:spPr>
        <p:txBody>
          <a:bodyPr>
            <a:normAutofit/>
          </a:bodyPr>
          <a:lstStyle/>
          <a:p>
            <a:pPr algn="just"/>
            <a:r>
              <a:rPr lang="en-US" dirty="0" smtClean="0">
                <a:solidFill>
                  <a:schemeClr val="accent1">
                    <a:lumMod val="75000"/>
                  </a:schemeClr>
                </a:solidFill>
              </a:rPr>
              <a:t>Then </a:t>
            </a:r>
            <a:r>
              <a:rPr lang="en-US" dirty="0">
                <a:solidFill>
                  <a:schemeClr val="accent1">
                    <a:lumMod val="75000"/>
                  </a:schemeClr>
                </a:solidFill>
              </a:rPr>
              <a:t>we passed to the compilation module when we learned how to compile all the relevant nautical chart content in compliance with iho-s57 standard, </a:t>
            </a:r>
            <a:endParaRPr lang="en-US" dirty="0" smtClean="0">
              <a:solidFill>
                <a:schemeClr val="accent1">
                  <a:lumMod val="75000"/>
                </a:schemeClr>
              </a:solidFill>
            </a:endParaRPr>
          </a:p>
          <a:p>
            <a:pPr algn="just"/>
            <a:r>
              <a:rPr lang="en-US" dirty="0" smtClean="0">
                <a:solidFill>
                  <a:schemeClr val="accent1">
                    <a:lumMod val="75000"/>
                  </a:schemeClr>
                </a:solidFill>
              </a:rPr>
              <a:t>After that we started to build our ENC’s from the previous compiled data in the production module.</a:t>
            </a:r>
          </a:p>
          <a:p>
            <a:pPr algn="just"/>
            <a:endParaRPr lang="en-US" dirty="0">
              <a:solidFill>
                <a:schemeClr val="accent1">
                  <a:lumMod val="75000"/>
                </a:schemeClr>
              </a:solidFill>
            </a:endParaRP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77595" y="2247900"/>
            <a:ext cx="5130404" cy="4419600"/>
          </a:xfrm>
          <a:prstGeom prst="rect">
            <a:avLst/>
          </a:prstGeom>
        </p:spPr>
      </p:pic>
    </p:spTree>
    <p:extLst>
      <p:ext uri="{BB962C8B-B14F-4D97-AF65-F5344CB8AC3E}">
        <p14:creationId xmlns:p14="http://schemas.microsoft.com/office/powerpoint/2010/main" xmlns="" val="116903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419101" y="2118414"/>
            <a:ext cx="6849630" cy="4351338"/>
          </a:xfrm>
        </p:spPr>
        <p:txBody>
          <a:bodyPr>
            <a:normAutofit/>
          </a:bodyPr>
          <a:lstStyle/>
          <a:p>
            <a:pPr marL="0" indent="0" algn="just">
              <a:buNone/>
            </a:pPr>
            <a:r>
              <a:rPr lang="en-US" dirty="0" smtClean="0">
                <a:solidFill>
                  <a:schemeClr val="accent1">
                    <a:lumMod val="75000"/>
                  </a:schemeClr>
                </a:solidFill>
              </a:rPr>
              <a:t>For </a:t>
            </a:r>
            <a:r>
              <a:rPr lang="en-US" dirty="0">
                <a:solidFill>
                  <a:schemeClr val="accent1">
                    <a:lumMod val="75000"/>
                  </a:schemeClr>
                </a:solidFill>
              </a:rPr>
              <a:t>data assessment module, in the beginning the decision making about new information was not quite easy for me because it depended much more on UKHO policy which is a little bit different from </a:t>
            </a:r>
            <a:r>
              <a:rPr lang="en-US" dirty="0" smtClean="0">
                <a:solidFill>
                  <a:schemeClr val="accent1">
                    <a:lumMod val="75000"/>
                  </a:schemeClr>
                </a:solidFill>
              </a:rPr>
              <a:t>ours.</a:t>
            </a:r>
          </a:p>
          <a:p>
            <a:pPr marL="0" indent="0" algn="just">
              <a:buNone/>
            </a:pPr>
            <a:endParaRPr lang="en-US" dirty="0" smtClean="0">
              <a:solidFill>
                <a:schemeClr val="accent1">
                  <a:lumMod val="75000"/>
                </a:schemeClr>
              </a:solidFill>
            </a:endParaRPr>
          </a:p>
          <a:p>
            <a:pPr marL="0" indent="0" algn="just">
              <a:buNone/>
            </a:pPr>
            <a:r>
              <a:rPr lang="en-US" dirty="0">
                <a:solidFill>
                  <a:schemeClr val="accent1">
                    <a:lumMod val="75000"/>
                  </a:schemeClr>
                </a:solidFill>
              </a:rPr>
              <a:t>We saw later how to establish, if it is decided, a notice to mariners or a new edition in the maintenance module</a:t>
            </a:r>
            <a:r>
              <a:rPr lang="en-US" dirty="0"/>
              <a:t>.</a:t>
            </a:r>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68731" y="2000250"/>
            <a:ext cx="4695925" cy="4552950"/>
          </a:xfrm>
          <a:prstGeom prst="rect">
            <a:avLst/>
          </a:prstGeom>
        </p:spPr>
      </p:pic>
    </p:spTree>
    <p:extLst>
      <p:ext uri="{BB962C8B-B14F-4D97-AF65-F5344CB8AC3E}">
        <p14:creationId xmlns:p14="http://schemas.microsoft.com/office/powerpoint/2010/main" xmlns="" val="1179164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8778493" cy="4351338"/>
          </a:xfrm>
        </p:spPr>
        <p:txBody>
          <a:bodyPr>
            <a:normAutofit/>
          </a:bodyPr>
          <a:lstStyle/>
          <a:p>
            <a:pPr marL="0" indent="0" algn="just">
              <a:buNone/>
            </a:pPr>
            <a:r>
              <a:rPr lang="en-US" dirty="0">
                <a:solidFill>
                  <a:schemeClr val="accent1">
                    <a:lumMod val="75000"/>
                  </a:schemeClr>
                </a:solidFill>
              </a:rPr>
              <a:t>The final project was a kind of recap to most of the lessons learned in the preceding modules, while we were asked to compile a chart using all the knowledge and skills gained, so it was the best thing to finish the course and an opportunity for the trainers </a:t>
            </a:r>
            <a:r>
              <a:rPr lang="en-US" dirty="0" smtClean="0">
                <a:solidFill>
                  <a:schemeClr val="accent1">
                    <a:lumMod val="75000"/>
                  </a:schemeClr>
                </a:solidFill>
              </a:rPr>
              <a:t>to go </a:t>
            </a:r>
            <a:r>
              <a:rPr lang="en-US" dirty="0">
                <a:solidFill>
                  <a:schemeClr val="accent1">
                    <a:lumMod val="75000"/>
                  </a:schemeClr>
                </a:solidFill>
              </a:rPr>
              <a:t>back and explain some ambiguities and at the same time to assess the level reached by each student.</a:t>
            </a:r>
          </a:p>
          <a:p>
            <a:pPr marL="0" indent="0" algn="just">
              <a:buNone/>
            </a:pPr>
            <a:r>
              <a:rPr lang="en-US" dirty="0">
                <a:solidFill>
                  <a:schemeClr val="accent1">
                    <a:lumMod val="75000"/>
                  </a:schemeClr>
                </a:solidFill>
              </a:rPr>
              <a:t>I think I was satisfied about the quality of my final project </a:t>
            </a:r>
            <a:r>
              <a:rPr lang="en-US" dirty="0" smtClean="0">
                <a:solidFill>
                  <a:schemeClr val="accent1">
                    <a:lumMod val="75000"/>
                  </a:schemeClr>
                </a:solidFill>
              </a:rPr>
              <a:t> I even </a:t>
            </a:r>
            <a:r>
              <a:rPr lang="en-US" dirty="0">
                <a:solidFill>
                  <a:schemeClr val="accent1">
                    <a:lumMod val="75000"/>
                  </a:schemeClr>
                </a:solidFill>
              </a:rPr>
              <a:t>have it now </a:t>
            </a:r>
            <a:r>
              <a:rPr lang="en-US" dirty="0" smtClean="0">
                <a:solidFill>
                  <a:schemeClr val="accent1">
                    <a:lumMod val="75000"/>
                  </a:schemeClr>
                </a:solidFill>
              </a:rPr>
              <a:t>hanging </a:t>
            </a:r>
            <a:r>
              <a:rPr lang="en-US" dirty="0">
                <a:solidFill>
                  <a:schemeClr val="accent1">
                    <a:lumMod val="75000"/>
                  </a:schemeClr>
                </a:solidFill>
              </a:rPr>
              <a:t>on the wall </a:t>
            </a:r>
            <a:r>
              <a:rPr lang="en-US" dirty="0" smtClean="0">
                <a:solidFill>
                  <a:schemeClr val="accent1">
                    <a:lumMod val="75000"/>
                  </a:schemeClr>
                </a:solidFill>
              </a:rPr>
              <a:t>of </a:t>
            </a:r>
            <a:r>
              <a:rPr lang="en-US" dirty="0">
                <a:solidFill>
                  <a:schemeClr val="accent1">
                    <a:lumMod val="75000"/>
                  </a:schemeClr>
                </a:solidFill>
              </a:rPr>
              <a:t>my office.</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xmlns="" val="23457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1008</Words>
  <Application>Microsoft Office PowerPoint</Application>
  <PresentationFormat>Personnalisé</PresentationFormat>
  <Paragraphs>90</Paragraphs>
  <Slides>15</Slides>
  <Notes>6</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IHO-Nippon Foundation Alumni Seminar  Singapore 2019</vt:lpstr>
      <vt:lpstr> Self introduction</vt:lpstr>
      <vt:lpstr> My career path and projects / Before the course</vt:lpstr>
      <vt:lpstr>My career path and projects / Before the course</vt:lpstr>
      <vt:lpstr> My career path and projects / Before the course</vt:lpstr>
      <vt:lpstr>Lessons learned from CHART Course</vt:lpstr>
      <vt:lpstr>Lessons learned from CHART Course</vt:lpstr>
      <vt:lpstr>Lessons learned from CHART Course</vt:lpstr>
      <vt:lpstr>Lessons  learned  from CHART Course</vt:lpstr>
      <vt:lpstr>Lessons learned from CHART Course</vt:lpstr>
      <vt:lpstr> My career path and projects / After the course</vt:lpstr>
      <vt:lpstr> My career path and projects / After the course</vt:lpstr>
      <vt:lpstr>Suggestion for the future</vt:lpstr>
      <vt:lpstr>Diapositive 14</vt:lpstr>
      <vt:lpstr>Diapositive 15</vt:lpstr>
    </vt:vector>
  </TitlesOfParts>
  <Company>IHO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siraj</cp:lastModifiedBy>
  <cp:revision>56</cp:revision>
  <dcterms:created xsi:type="dcterms:W3CDTF">2019-10-04T14:42:16Z</dcterms:created>
  <dcterms:modified xsi:type="dcterms:W3CDTF">2019-10-29T03:18:26Z</dcterms:modified>
</cp:coreProperties>
</file>